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 autoAdjust="0"/>
    <p:restoredTop sz="94610" autoAdjust="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43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D2A1DF-93DC-59F8-6CD9-3691497F8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77D26-448F-F0CE-DF3A-6B01861378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E7283-590D-426A-AC8A-F075B43B0854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C0674-E1EB-5ED5-1843-8174A53B84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EAFCF-2EA1-0B0E-2D04-345B92215C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B61CB-2DA8-41D6-B0EE-D7EF8865C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42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44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950BC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978C0-6AA3-8E92-2541-C3372ECB2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949166"/>
            <a:ext cx="7415927" cy="1637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360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FDA Enforcement Actions &amp; Regulatory Insights on Peptides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64037" y="3010494"/>
            <a:ext cx="7415927" cy="3056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8600" b="1" dirty="0">
                <a:solidFill>
                  <a:srgbClr val="F0FCFF"/>
                </a:solidFill>
                <a:latin typeface="+mj-lt"/>
                <a:ea typeface="Spline Sans Bold" pitchFamily="34" charset="-122"/>
                <a:cs typeface="Calibri" panose="020F0502020204030204" pitchFamily="34" charset="0"/>
              </a:rPr>
              <a:t>What You Need to Know</a:t>
            </a:r>
            <a:endParaRPr lang="en-US" sz="8600" dirty="0">
              <a:latin typeface="+mj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4037" y="6490335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+mj-lt"/>
                <a:ea typeface="Barlow" pitchFamily="34" charset="-122"/>
                <a:cs typeface="Barlow" pitchFamily="34" charset="-120"/>
              </a:rPr>
              <a:t>A comprehensive guide for Compliance Investigators navigating the complex regulatory landscape of peptide enforcement</a:t>
            </a:r>
            <a:endParaRPr lang="en-US" sz="1900" dirty="0">
              <a:latin typeface="+mj-lt"/>
            </a:endParaRPr>
          </a:p>
        </p:txBody>
      </p:sp>
      <p:pic>
        <p:nvPicPr>
          <p:cNvPr id="9" name="Graphic 8" descr="Badge Copyright outline">
            <a:extLst>
              <a:ext uri="{FF2B5EF4-FFF2-40B4-BE49-F238E27FC236}">
                <a16:creationId xmlns:a16="http://schemas.microsoft.com/office/drawing/2014/main" id="{B7E0D833-53F9-5113-E888-09EAACA52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844" y="7805367"/>
            <a:ext cx="307777" cy="307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AFF4E5-B34E-9888-DDBE-FA9E6064F324}"/>
              </a:ext>
            </a:extLst>
          </p:cNvPr>
          <p:cNvSpPr txBox="1"/>
          <p:nvPr/>
        </p:nvSpPr>
        <p:spPr>
          <a:xfrm>
            <a:off x="485421" y="7805368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C63CA7-3C2E-D465-D24E-4094EEF1C4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254653" y="7393330"/>
            <a:ext cx="2351873" cy="7198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7926" y="646509"/>
            <a:ext cx="7202091" cy="43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Conclusion: Vigilance &amp; Compliance Are Key</a:t>
            </a:r>
            <a:endParaRPr lang="en-US" sz="27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171581" y="1316117"/>
            <a:ext cx="4800838" cy="600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Safe Peptide Use</a:t>
            </a:r>
            <a:endParaRPr lang="en-US" sz="375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47926" y="2150983"/>
            <a:ext cx="352187" cy="352187"/>
          </a:xfrm>
          <a:prstGeom prst="roundRect">
            <a:avLst>
              <a:gd name="adj" fmla="val 66677"/>
            </a:avLst>
          </a:prstGeom>
          <a:solidFill>
            <a:srgbClr val="0A081B"/>
          </a:solidFill>
          <a:ln w="15240">
            <a:solidFill>
              <a:srgbClr val="5CC97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056561" y="2204680"/>
            <a:ext cx="207502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b="1" dirty="0">
                <a:solidFill>
                  <a:srgbClr val="E0E4E6"/>
                </a:solidFill>
                <a:ea typeface="Segoe UI Black" panose="020B0A02040204020203" pitchFamily="34" charset="0"/>
              </a:rPr>
              <a:t>Intensifying Enforcement</a:t>
            </a:r>
          </a:p>
        </p:txBody>
      </p:sp>
      <p:sp>
        <p:nvSpPr>
          <p:cNvPr id="7" name="Text 4"/>
          <p:cNvSpPr/>
          <p:nvPr/>
        </p:nvSpPr>
        <p:spPr>
          <a:xfrm>
            <a:off x="1056561" y="2515910"/>
            <a:ext cx="7539514" cy="501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FDA enforcement against unapproved peptides is intensifying at federal and state levels, requiring heightened vigilance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47926" y="3329940"/>
            <a:ext cx="352187" cy="352187"/>
          </a:xfrm>
          <a:prstGeom prst="roundRect">
            <a:avLst>
              <a:gd name="adj" fmla="val 66677"/>
            </a:avLst>
          </a:prstGeom>
          <a:solidFill>
            <a:srgbClr val="0A081B"/>
          </a:solidFill>
          <a:ln w="15240">
            <a:solidFill>
              <a:srgbClr val="5CC97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56561" y="3383637"/>
            <a:ext cx="1739384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700"/>
              </a:lnSpc>
              <a:buNone/>
            </a:pPr>
            <a:r>
              <a:rPr lang="en-US" b="1" dirty="0">
                <a:solidFill>
                  <a:srgbClr val="E0E4E6"/>
                </a:solidFill>
                <a:ea typeface="Segoe UI Black" panose="020B0A02040204020203" pitchFamily="34" charset="0"/>
              </a:rPr>
              <a:t>Critical CI Role</a:t>
            </a:r>
          </a:p>
        </p:txBody>
      </p:sp>
      <p:sp>
        <p:nvSpPr>
          <p:cNvPr id="10" name="Text 7"/>
          <p:cNvSpPr/>
          <p:nvPr/>
        </p:nvSpPr>
        <p:spPr>
          <a:xfrm>
            <a:off x="1056561" y="3694867"/>
            <a:ext cx="7539514" cy="501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dirty="0">
                <a:solidFill>
                  <a:srgbClr val="E0E4E6"/>
                </a:solidFill>
              </a:rPr>
              <a:t>Compliance Insight plays a critical role in protecting public health by enforcing regulations and guiding healthcare providers</a:t>
            </a:r>
          </a:p>
        </p:txBody>
      </p:sp>
      <p:sp>
        <p:nvSpPr>
          <p:cNvPr id="11" name="Shape 8"/>
          <p:cNvSpPr/>
          <p:nvPr/>
        </p:nvSpPr>
        <p:spPr>
          <a:xfrm>
            <a:off x="547926" y="4508897"/>
            <a:ext cx="352187" cy="352187"/>
          </a:xfrm>
          <a:prstGeom prst="roundRect">
            <a:avLst>
              <a:gd name="adj" fmla="val 66677"/>
            </a:avLst>
          </a:prstGeom>
          <a:solidFill>
            <a:srgbClr val="0A081B"/>
          </a:solidFill>
          <a:ln w="15240">
            <a:solidFill>
              <a:srgbClr val="5CC97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1056561" y="4562594"/>
            <a:ext cx="1739384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700"/>
              </a:lnSpc>
              <a:buNone/>
            </a:pPr>
            <a:r>
              <a:rPr lang="en-US" b="1" dirty="0">
                <a:solidFill>
                  <a:srgbClr val="E0E4E6"/>
                </a:solidFill>
                <a:ea typeface="Segoe UI Black" panose="020B0A02040204020203" pitchFamily="34" charset="0"/>
              </a:rPr>
              <a:t>Continuous Learning</a:t>
            </a:r>
          </a:p>
        </p:txBody>
      </p:sp>
      <p:sp>
        <p:nvSpPr>
          <p:cNvPr id="13" name="Text 10"/>
          <p:cNvSpPr/>
          <p:nvPr/>
        </p:nvSpPr>
        <p:spPr>
          <a:xfrm>
            <a:off x="1056561" y="4873823"/>
            <a:ext cx="7539514" cy="501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dirty="0">
                <a:solidFill>
                  <a:srgbClr val="E0E4E6"/>
                </a:solidFill>
              </a:rPr>
              <a:t>Staying informed on evolving FDA policies and maintaining rigorous compliance protocols ensures patient safety and legal adherence</a:t>
            </a:r>
          </a:p>
        </p:txBody>
      </p:sp>
      <p:sp>
        <p:nvSpPr>
          <p:cNvPr id="14" name="Shape 11"/>
          <p:cNvSpPr/>
          <p:nvPr/>
        </p:nvSpPr>
        <p:spPr>
          <a:xfrm>
            <a:off x="547926" y="5687854"/>
            <a:ext cx="352187" cy="352187"/>
          </a:xfrm>
          <a:prstGeom prst="roundRect">
            <a:avLst>
              <a:gd name="adj" fmla="val 66677"/>
            </a:avLst>
          </a:prstGeom>
          <a:solidFill>
            <a:srgbClr val="0A081B"/>
          </a:solidFill>
          <a:ln w="15240">
            <a:solidFill>
              <a:srgbClr val="5CC97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1056561" y="5741551"/>
            <a:ext cx="1739384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700"/>
              </a:lnSpc>
              <a:buNone/>
            </a:pPr>
            <a:r>
              <a:rPr lang="en-US" b="1" dirty="0">
                <a:solidFill>
                  <a:srgbClr val="E0E4E6"/>
                </a:solidFill>
                <a:ea typeface="Segoe UI Black" panose="020B0A02040204020203" pitchFamily="34" charset="0"/>
              </a:rPr>
              <a:t>Collective Impact</a:t>
            </a:r>
          </a:p>
        </p:txBody>
      </p:sp>
      <p:sp>
        <p:nvSpPr>
          <p:cNvPr id="16" name="Text 13"/>
          <p:cNvSpPr/>
          <p:nvPr/>
        </p:nvSpPr>
        <p:spPr>
          <a:xfrm>
            <a:off x="1056561" y="6052780"/>
            <a:ext cx="7539514" cy="501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dirty="0">
                <a:solidFill>
                  <a:srgbClr val="E0E4E6"/>
                </a:solidFill>
              </a:rPr>
              <a:t>Together, we can mitigate risks and uphold the integrity of peptide compounding and use across the healthcare system</a:t>
            </a:r>
          </a:p>
        </p:txBody>
      </p:sp>
      <p:sp>
        <p:nvSpPr>
          <p:cNvPr id="17" name="Text 14"/>
          <p:cNvSpPr/>
          <p:nvPr/>
        </p:nvSpPr>
        <p:spPr>
          <a:xfrm>
            <a:off x="782717" y="6905982"/>
            <a:ext cx="7813358" cy="501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dirty="0">
                <a:solidFill>
                  <a:srgbClr val="E0E4E6"/>
                </a:solidFill>
              </a:rPr>
              <a:t>Our commitment to regulatory compliance protects patients and strengthens the integrity of pharmaceutical compounding.</a:t>
            </a:r>
          </a:p>
        </p:txBody>
      </p:sp>
      <p:sp>
        <p:nvSpPr>
          <p:cNvPr id="18" name="Shape 15"/>
          <p:cNvSpPr/>
          <p:nvPr/>
        </p:nvSpPr>
        <p:spPr>
          <a:xfrm>
            <a:off x="547926" y="6729889"/>
            <a:ext cx="22860" cy="853202"/>
          </a:xfrm>
          <a:prstGeom prst="rect">
            <a:avLst/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1B0F08-A14C-1ACC-15E0-A8DDF173F416}"/>
              </a:ext>
            </a:extLst>
          </p:cNvPr>
          <p:cNvSpPr txBox="1"/>
          <p:nvPr/>
        </p:nvSpPr>
        <p:spPr>
          <a:xfrm>
            <a:off x="485421" y="7805368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  <p:pic>
        <p:nvPicPr>
          <p:cNvPr id="20" name="Graphic 19" descr="Badge Copyright outline">
            <a:extLst>
              <a:ext uri="{FF2B5EF4-FFF2-40B4-BE49-F238E27FC236}">
                <a16:creationId xmlns:a16="http://schemas.microsoft.com/office/drawing/2014/main" id="{80112041-42C7-3842-C477-5E6D425DE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149" y="7827573"/>
            <a:ext cx="307777" cy="3077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180" y="200102"/>
            <a:ext cx="7706439" cy="1141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The Rising Concern: Peptides in the Regulatory Spotlight</a:t>
            </a:r>
            <a:endParaRPr lang="en-US" sz="355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05180" y="1716702"/>
            <a:ext cx="3750469" cy="2179437"/>
          </a:xfrm>
          <a:prstGeom prst="roundRect">
            <a:avLst>
              <a:gd name="adj" fmla="val 14137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74520" y="2003458"/>
            <a:ext cx="2713315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ea typeface="Spline Sans Bold" pitchFamily="34" charset="-122"/>
                <a:cs typeface="Calibri" panose="020F0502020204030204" pitchFamily="34" charset="0"/>
              </a:rPr>
              <a:t>Regulatory Classification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474520" y="2408057"/>
            <a:ext cx="3293983" cy="985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Peptides under 40 amino acids are regulated as drugs; longer chains are biologics requiring special licenses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289441" y="1716701"/>
            <a:ext cx="3750588" cy="2179439"/>
          </a:xfrm>
          <a:prstGeom prst="roundRect">
            <a:avLst>
              <a:gd name="adj" fmla="val 14137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412135" y="1999554"/>
            <a:ext cx="2397443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750" b="1" dirty="0">
                <a:solidFill>
                  <a:srgbClr val="E0E4E6"/>
                </a:solidFill>
                <a:ea typeface="Spline Sans Bold" pitchFamily="34" charset="-122"/>
              </a:rPr>
              <a:t>Safety Risks Identified</a:t>
            </a:r>
          </a:p>
        </p:txBody>
      </p:sp>
      <p:sp>
        <p:nvSpPr>
          <p:cNvPr id="9" name="Text 6"/>
          <p:cNvSpPr/>
          <p:nvPr/>
        </p:nvSpPr>
        <p:spPr>
          <a:xfrm>
            <a:off x="10412135" y="2408057"/>
            <a:ext cx="3294102" cy="1314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>
                <a:solidFill>
                  <a:srgbClr val="E0E4E6"/>
                </a:solidFill>
              </a:rPr>
              <a:t>FDA identifies significant safety risks with many compounded peptides lacking sufficient safety data (e.g., BPC-157, Cathelicidin LL-37)</a:t>
            </a:r>
          </a:p>
        </p:txBody>
      </p:sp>
      <p:sp>
        <p:nvSpPr>
          <p:cNvPr id="10" name="Shape 7"/>
          <p:cNvSpPr/>
          <p:nvPr/>
        </p:nvSpPr>
        <p:spPr>
          <a:xfrm>
            <a:off x="6192685" y="4137568"/>
            <a:ext cx="7706439" cy="1398747"/>
          </a:xfrm>
          <a:prstGeom prst="roundRect">
            <a:avLst>
              <a:gd name="adj" fmla="val 20240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74520" y="4304933"/>
            <a:ext cx="240137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ea typeface="Spline Sans Bold" pitchFamily="34" charset="-122"/>
              </a:rPr>
              <a:t>Grey Market Concerns</a:t>
            </a:r>
          </a:p>
        </p:txBody>
      </p:sp>
      <p:sp>
        <p:nvSpPr>
          <p:cNvPr id="12" name="Text 9"/>
          <p:cNvSpPr/>
          <p:nvPr/>
        </p:nvSpPr>
        <p:spPr>
          <a:xfrm>
            <a:off x="6456283" y="4621111"/>
            <a:ext cx="7249954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</a:t>
            </a:r>
            <a:r>
              <a:rPr lang="en-US" sz="1600" dirty="0">
                <a:solidFill>
                  <a:srgbClr val="E0E4E6"/>
                </a:solidFill>
              </a:rPr>
              <a:t>Grey market" peptides often sourced internationally, sold without FDA approval, pose contamination and safety risks</a:t>
            </a:r>
          </a:p>
        </p:txBody>
      </p:sp>
      <p:sp>
        <p:nvSpPr>
          <p:cNvPr id="13" name="Shape 10"/>
          <p:cNvSpPr/>
          <p:nvPr/>
        </p:nvSpPr>
        <p:spPr>
          <a:xfrm>
            <a:off x="6205180" y="5802699"/>
            <a:ext cx="7706439" cy="1731925"/>
          </a:xfrm>
          <a:prstGeom prst="roundRect">
            <a:avLst>
              <a:gd name="adj" fmla="val 25646"/>
            </a:avLst>
          </a:prstGeom>
          <a:solidFill>
            <a:srgbClr val="45070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563" y="6628448"/>
            <a:ext cx="256699" cy="205383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503122" y="6023765"/>
            <a:ext cx="6833592" cy="1337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ea typeface="Barlow" pitchFamily="34" charset="-122"/>
                <a:cs typeface="Barlow" pitchFamily="34" charset="-120"/>
              </a:rPr>
              <a:t>The FDA's heightened focus on peptides reflects growing concerns about patient safety and market integrity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“FDA will take swift action against companies mass-marketing illegal copycat drugs, claiming they are similar to FDA-approved products."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</a:rPr>
              <a:t>— Dr. Marty Makary, FDA Commissioner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Graphic 15" descr="Badge Copyright outline">
            <a:extLst>
              <a:ext uri="{FF2B5EF4-FFF2-40B4-BE49-F238E27FC236}">
                <a16:creationId xmlns:a16="http://schemas.microsoft.com/office/drawing/2014/main" id="{4242BBA6-E505-8E39-5242-8E5AF9962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5654" y="7805367"/>
            <a:ext cx="307777" cy="3077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3AE696-7BA8-601A-BAA5-0826D22939EB}"/>
              </a:ext>
            </a:extLst>
          </p:cNvPr>
          <p:cNvSpPr txBox="1"/>
          <p:nvPr/>
        </p:nvSpPr>
        <p:spPr>
          <a:xfrm>
            <a:off x="5919783" y="7791446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4606" y="514231"/>
            <a:ext cx="10392847" cy="519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Recent FDA Warning Letters Targeting Peptide Sellers</a:t>
            </a:r>
            <a:endParaRPr lang="en-US" sz="325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4606" y="1418739"/>
            <a:ext cx="3278624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High-Profile Enforcement Actions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4606" y="1688902"/>
            <a:ext cx="7810143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Many Compounding Pharmacies sold unapproved GLP-1 analogs like Semaglutide, Tirzepatide with therapeutic claims despite "research use only" disclaimers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654606" y="2611517"/>
            <a:ext cx="7810143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E0E4E6"/>
                </a:solidFill>
              </a:rPr>
              <a:t>Several 503A and 503B Compounding Pharmacies owned by the same parent company found themselves the target of FDA review.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54606" y="3275290"/>
            <a:ext cx="78101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FDA emphasizes disclaimers like "not for human use" are often a ruse to evade regulation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654606" y="3639860"/>
            <a:ext cx="78101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FDA Green List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39827" y="4761166"/>
            <a:ext cx="2750344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2025 Enforcement Statistics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39827" y="5020841"/>
            <a:ext cx="78101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31 Form 483s to Compounding Pharmacies 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654606" y="5407947"/>
            <a:ext cx="78101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50+ Warning Letters issued and 1 Untitled Letter posted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654606" y="7343061"/>
            <a:ext cx="13321189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rgbClr val="F0FCFF"/>
                </a:solidFill>
                <a:ea typeface="Segoe UI Black" panose="020B0A02040204020203" pitchFamily="34" charset="0"/>
              </a:rPr>
              <a:t>View FDA Compounding Inspections &amp; Actions Database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C0DC00-4BF9-9B07-9C35-A4B74EA8A11C}"/>
              </a:ext>
            </a:extLst>
          </p:cNvPr>
          <p:cNvSpPr txBox="1"/>
          <p:nvPr/>
        </p:nvSpPr>
        <p:spPr>
          <a:xfrm>
            <a:off x="654606" y="6097280"/>
            <a:ext cx="557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Labeling siting therapeutic uses were the most common Warning Letter trigger.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F58A73-CDB1-46A8-9D4E-B5EE3E51D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17893" y="1561704"/>
            <a:ext cx="4172532" cy="53963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DB1424-E4F3-2912-AF9A-3643C202CD2F}"/>
              </a:ext>
            </a:extLst>
          </p:cNvPr>
          <p:cNvSpPr txBox="1"/>
          <p:nvPr/>
        </p:nvSpPr>
        <p:spPr>
          <a:xfrm>
            <a:off x="485421" y="7805368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  <p:pic>
        <p:nvPicPr>
          <p:cNvPr id="17" name="Graphic 16" descr="Badge Copyright outline">
            <a:extLst>
              <a:ext uri="{FF2B5EF4-FFF2-40B4-BE49-F238E27FC236}">
                <a16:creationId xmlns:a16="http://schemas.microsoft.com/office/drawing/2014/main" id="{DCDA6FCC-1A89-C99A-DAF3-67683782D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644" y="7805367"/>
            <a:ext cx="307777" cy="3077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815" y="619363"/>
            <a:ext cx="7918371" cy="972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FDA's Regulatory Framework for Peptide Compounding</a:t>
            </a:r>
            <a:endParaRPr lang="en-US" sz="305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2815" y="1854756"/>
            <a:ext cx="175022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ea typeface="Spline Sans Light" pitchFamily="34" charset="-122"/>
                <a:cs typeface="Calibri" panose="020F0502020204030204" pitchFamily="34" charset="0"/>
              </a:rPr>
              <a:t>01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12815" y="2129433"/>
            <a:ext cx="7918371" cy="22860"/>
          </a:xfrm>
          <a:prstGeom prst="rect">
            <a:avLst/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12815" y="2262664"/>
            <a:ext cx="2146816" cy="243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ea typeface="Spline Sans Bold" pitchFamily="34" charset="-122"/>
                <a:cs typeface="Calibri" panose="020F0502020204030204" pitchFamily="34" charset="0"/>
              </a:rPr>
              <a:t>Approved Sources Only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12815" y="2610803"/>
            <a:ext cx="7918371" cy="560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Only peptides that are FDA-approved, GRAS, have USP monographs, or appear on the 503A or 503B Bulks List may be compounded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612815" y="3413463"/>
            <a:ext cx="175022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ea typeface="Spline Sans Light" pitchFamily="34" charset="-122"/>
              </a:rPr>
              <a:t>02</a:t>
            </a:r>
          </a:p>
        </p:txBody>
      </p:sp>
      <p:sp>
        <p:nvSpPr>
          <p:cNvPr id="9" name="Shape 6"/>
          <p:cNvSpPr/>
          <p:nvPr/>
        </p:nvSpPr>
        <p:spPr>
          <a:xfrm>
            <a:off x="612814" y="3690878"/>
            <a:ext cx="7918371" cy="22860"/>
          </a:xfrm>
          <a:prstGeom prst="rect">
            <a:avLst/>
          </a:prstGeom>
          <a:solidFill>
            <a:srgbClr val="29DD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12815" y="3843956"/>
            <a:ext cx="3085981" cy="243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2000" b="1" dirty="0">
                <a:solidFill>
                  <a:srgbClr val="E0E4E6"/>
                </a:solidFill>
                <a:ea typeface="Spline Sans Bold" pitchFamily="34" charset="-122"/>
              </a:rPr>
              <a:t>Biologics Licensing Requirements</a:t>
            </a:r>
          </a:p>
        </p:txBody>
      </p:sp>
      <p:sp>
        <p:nvSpPr>
          <p:cNvPr id="11" name="Text 8"/>
          <p:cNvSpPr/>
          <p:nvPr/>
        </p:nvSpPr>
        <p:spPr>
          <a:xfrm>
            <a:off x="612815" y="4147973"/>
            <a:ext cx="7918371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dirty="0">
                <a:solidFill>
                  <a:srgbClr val="E0E4E6"/>
                </a:solidFill>
              </a:rPr>
              <a:t>Peptides classified as biologics require a biologics license, which 503A pharmacies </a:t>
            </a:r>
          </a:p>
          <a:p>
            <a:pPr>
              <a:lnSpc>
                <a:spcPts val="2200"/>
              </a:lnSpc>
            </a:pPr>
            <a:r>
              <a:rPr lang="en-US" dirty="0">
                <a:solidFill>
                  <a:srgbClr val="E0E4E6"/>
                </a:solidFill>
              </a:rPr>
              <a:t>cannot obtain</a:t>
            </a:r>
          </a:p>
        </p:txBody>
      </p:sp>
      <p:sp>
        <p:nvSpPr>
          <p:cNvPr id="12" name="Text 9"/>
          <p:cNvSpPr/>
          <p:nvPr/>
        </p:nvSpPr>
        <p:spPr>
          <a:xfrm>
            <a:off x="612815" y="4894027"/>
            <a:ext cx="175022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350" dirty="0">
                <a:solidFill>
                  <a:srgbClr val="E0E4E6"/>
                </a:solidFill>
                <a:ea typeface="Spline Sans Light" pitchFamily="34" charset="-122"/>
              </a:rPr>
              <a:t>03</a:t>
            </a:r>
          </a:p>
        </p:txBody>
      </p:sp>
      <p:sp>
        <p:nvSpPr>
          <p:cNvPr id="13" name="Shape 10"/>
          <p:cNvSpPr/>
          <p:nvPr/>
        </p:nvSpPr>
        <p:spPr>
          <a:xfrm>
            <a:off x="612815" y="5199647"/>
            <a:ext cx="7918371" cy="22860"/>
          </a:xfrm>
          <a:prstGeom prst="rect">
            <a:avLst/>
          </a:prstGeom>
          <a:solidFill>
            <a:srgbClr val="37A7E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12815" y="5345192"/>
            <a:ext cx="2161818" cy="243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2000" b="1" dirty="0">
                <a:solidFill>
                  <a:srgbClr val="E0E4E6"/>
                </a:solidFill>
                <a:ea typeface="Spline Sans Bold" pitchFamily="34" charset="-122"/>
              </a:rPr>
              <a:t>API Sourcing Standards</a:t>
            </a:r>
          </a:p>
        </p:txBody>
      </p:sp>
      <p:sp>
        <p:nvSpPr>
          <p:cNvPr id="15" name="Text 12"/>
          <p:cNvSpPr/>
          <p:nvPr/>
        </p:nvSpPr>
        <p:spPr>
          <a:xfrm>
            <a:off x="612815" y="5676721"/>
            <a:ext cx="7918371" cy="560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200"/>
              </a:lnSpc>
              <a:buNone/>
            </a:pPr>
            <a:r>
              <a:rPr lang="en-US" dirty="0">
                <a:solidFill>
                  <a:srgbClr val="E0E4E6"/>
                </a:solidFill>
              </a:rPr>
              <a:t>Pharmaceutical-grade APIs must be sourced from FDA-registered manufacturers with comprehensive Certificates of Analysis</a:t>
            </a:r>
          </a:p>
        </p:txBody>
      </p:sp>
      <p:sp>
        <p:nvSpPr>
          <p:cNvPr id="16" name="Text 13"/>
          <p:cNvSpPr/>
          <p:nvPr/>
        </p:nvSpPr>
        <p:spPr>
          <a:xfrm>
            <a:off x="612815" y="6442710"/>
            <a:ext cx="175022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350" dirty="0">
                <a:solidFill>
                  <a:srgbClr val="E0E4E6"/>
                </a:solidFill>
                <a:ea typeface="Spline Sans Light" pitchFamily="34" charset="-122"/>
              </a:rPr>
              <a:t>04</a:t>
            </a:r>
          </a:p>
        </p:txBody>
      </p:sp>
      <p:sp>
        <p:nvSpPr>
          <p:cNvPr id="17" name="Shape 14"/>
          <p:cNvSpPr/>
          <p:nvPr/>
        </p:nvSpPr>
        <p:spPr>
          <a:xfrm>
            <a:off x="612815" y="6717387"/>
            <a:ext cx="7918371" cy="22860"/>
          </a:xfrm>
          <a:prstGeom prst="rect">
            <a:avLst/>
          </a:prstGeom>
          <a:solidFill>
            <a:srgbClr val="5CC97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612815" y="6850618"/>
            <a:ext cx="2416969" cy="243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2000" b="1" dirty="0">
                <a:solidFill>
                  <a:srgbClr val="E0E4E6"/>
                </a:solidFill>
                <a:ea typeface="Spline Sans Bold" pitchFamily="34" charset="-122"/>
              </a:rPr>
              <a:t>Research-Only Prohibition</a:t>
            </a:r>
          </a:p>
        </p:txBody>
      </p:sp>
      <p:sp>
        <p:nvSpPr>
          <p:cNvPr id="19" name="Text 16"/>
          <p:cNvSpPr/>
          <p:nvPr/>
        </p:nvSpPr>
        <p:spPr>
          <a:xfrm>
            <a:off x="612815" y="7198757"/>
            <a:ext cx="7918371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</a:t>
            </a:r>
            <a:r>
              <a:rPr lang="en-US" dirty="0">
                <a:solidFill>
                  <a:srgbClr val="E0E4E6"/>
                </a:solidFill>
              </a:rPr>
              <a:t>Research use only" peptides are strictly prohibited for human or animal use</a:t>
            </a:r>
            <a:endParaRPr lang="en-US" sz="1600" dirty="0">
              <a:solidFill>
                <a:srgbClr val="E0E4E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AC86DF-AB17-A141-8427-4DF1C8FF3D79}"/>
              </a:ext>
            </a:extLst>
          </p:cNvPr>
          <p:cNvSpPr txBox="1"/>
          <p:nvPr/>
        </p:nvSpPr>
        <p:spPr>
          <a:xfrm>
            <a:off x="485421" y="7805368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  <p:pic>
        <p:nvPicPr>
          <p:cNvPr id="21" name="Graphic 20" descr="Badge Copyright outline">
            <a:extLst>
              <a:ext uri="{FF2B5EF4-FFF2-40B4-BE49-F238E27FC236}">
                <a16:creationId xmlns:a16="http://schemas.microsoft.com/office/drawing/2014/main" id="{9FFBB0CF-BC63-9CC6-A875-492755864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644" y="7805368"/>
            <a:ext cx="307777" cy="3077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836" y="615077"/>
            <a:ext cx="11270337" cy="621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Enforcement Discretion &amp; Recent Policy Updates</a:t>
            </a:r>
            <a:endParaRPr lang="en-US" sz="39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82836" y="1935242"/>
            <a:ext cx="13064728" cy="30480"/>
          </a:xfrm>
          <a:prstGeom prst="roundRect">
            <a:avLst>
              <a:gd name="adj" fmla="val 1100838"/>
            </a:avLst>
          </a:prstGeom>
          <a:solidFill>
            <a:srgbClr val="FFFFFF">
              <a:alpha val="2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2851666" y="1935182"/>
            <a:ext cx="30480" cy="671036"/>
          </a:xfrm>
          <a:prstGeom prst="roundRect">
            <a:avLst>
              <a:gd name="adj" fmla="val 1100838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615327" y="1683603"/>
            <a:ext cx="503277" cy="503277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17780" y="1814095"/>
            <a:ext cx="298252" cy="372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E4E6"/>
                </a:solidFill>
                <a:ea typeface="Spline Sans Bold" pitchFamily="34" charset="-122"/>
                <a:cs typeface="Calibri" panose="020F0502020204030204" pitchFamily="34" charset="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1454348" y="2829997"/>
            <a:ext cx="2825472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ea typeface="Spline Sans Bold" pitchFamily="34" charset="-122"/>
                <a:cs typeface="Calibri" panose="020F0502020204030204" pitchFamily="34" charset="0"/>
              </a:rPr>
              <a:t>GLP-1 Enforcement Shift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06435" y="3274933"/>
            <a:ext cx="3721298" cy="1431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FDA's enforcement discretion for compounded semaglutide and tirzepatide ended in early 2025 after drug shortages resolved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299722" y="1935182"/>
            <a:ext cx="30480" cy="671036"/>
          </a:xfrm>
          <a:prstGeom prst="roundRect">
            <a:avLst>
              <a:gd name="adj" fmla="val 1100838"/>
            </a:avLst>
          </a:prstGeom>
          <a:solidFill>
            <a:srgbClr val="29DD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063383" y="1683603"/>
            <a:ext cx="503277" cy="503277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65836" y="1814094"/>
            <a:ext cx="298252" cy="372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sz="2300" b="1" dirty="0">
                <a:solidFill>
                  <a:srgbClr val="E0E4E6"/>
                </a:solidFill>
                <a:ea typeface="Spline Sans Bold" pitchFamily="34" charset="-122"/>
              </a:rPr>
              <a:t>2</a:t>
            </a:r>
          </a:p>
        </p:txBody>
      </p:sp>
      <p:sp>
        <p:nvSpPr>
          <p:cNvPr id="12" name="Text 10"/>
          <p:cNvSpPr/>
          <p:nvPr/>
        </p:nvSpPr>
        <p:spPr>
          <a:xfrm>
            <a:off x="6072426" y="2829997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950" b="1" dirty="0">
                <a:solidFill>
                  <a:srgbClr val="E0E4E6"/>
                </a:solidFill>
                <a:ea typeface="Spline Sans Bold" pitchFamily="34" charset="-122"/>
              </a:rPr>
              <a:t>503B Grace Period</a:t>
            </a:r>
          </a:p>
        </p:txBody>
      </p:sp>
      <p:sp>
        <p:nvSpPr>
          <p:cNvPr id="13" name="Text 11"/>
          <p:cNvSpPr/>
          <p:nvPr/>
        </p:nvSpPr>
        <p:spPr>
          <a:xfrm>
            <a:off x="5454491" y="3274933"/>
            <a:ext cx="3721298" cy="1073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</a:rPr>
              <a:t>Outsourcing facilities (503B) have a grace period but face enforcement for quality or safety violations</a:t>
            </a:r>
          </a:p>
        </p:txBody>
      </p:sp>
      <p:sp>
        <p:nvSpPr>
          <p:cNvPr id="14" name="Shape 12"/>
          <p:cNvSpPr/>
          <p:nvPr/>
        </p:nvSpPr>
        <p:spPr>
          <a:xfrm>
            <a:off x="11747897" y="1935182"/>
            <a:ext cx="30480" cy="671036"/>
          </a:xfrm>
          <a:prstGeom prst="roundRect">
            <a:avLst>
              <a:gd name="adj" fmla="val 1100838"/>
            </a:avLst>
          </a:prstGeom>
          <a:solidFill>
            <a:srgbClr val="37A7E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511558" y="1683603"/>
            <a:ext cx="503277" cy="503277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1614011" y="1802606"/>
            <a:ext cx="298252" cy="372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sz="2300" b="1" dirty="0">
                <a:solidFill>
                  <a:srgbClr val="E0E4E6"/>
                </a:solidFill>
                <a:ea typeface="Spline Sans Bold" pitchFamily="34" charset="-122"/>
              </a:rPr>
              <a:t>3</a:t>
            </a:r>
          </a:p>
        </p:txBody>
      </p:sp>
      <p:sp>
        <p:nvSpPr>
          <p:cNvPr id="17" name="Text 15"/>
          <p:cNvSpPr/>
          <p:nvPr/>
        </p:nvSpPr>
        <p:spPr>
          <a:xfrm>
            <a:off x="10520482" y="2829997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ea typeface="Spline Sans Bold" pitchFamily="34" charset="-122"/>
              </a:rPr>
              <a:t>Ongoing Monitoring</a:t>
            </a:r>
          </a:p>
        </p:txBody>
      </p:sp>
      <p:sp>
        <p:nvSpPr>
          <p:cNvPr id="18" name="Text 16"/>
          <p:cNvSpPr/>
          <p:nvPr/>
        </p:nvSpPr>
        <p:spPr>
          <a:xfrm>
            <a:off x="9902547" y="3274933"/>
            <a:ext cx="3721418" cy="1431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1750" dirty="0">
                <a:solidFill>
                  <a:srgbClr val="E0E4E6"/>
                </a:solidFill>
              </a:rPr>
              <a:t>FDA continues to monitor compounded peptides for substandard quality, improper labeling, and unsafe practices</a:t>
            </a:r>
          </a:p>
        </p:txBody>
      </p:sp>
      <p:sp>
        <p:nvSpPr>
          <p:cNvPr id="19" name="Shape 17"/>
          <p:cNvSpPr/>
          <p:nvPr/>
        </p:nvSpPr>
        <p:spPr>
          <a:xfrm>
            <a:off x="782836" y="5209699"/>
            <a:ext cx="6258044" cy="1666161"/>
          </a:xfrm>
          <a:prstGeom prst="roundRect">
            <a:avLst>
              <a:gd name="adj" fmla="val 20138"/>
            </a:avLst>
          </a:prstGeom>
          <a:solidFill>
            <a:srgbClr val="4B3F0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35" y="5552480"/>
            <a:ext cx="279559" cy="223599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509593" y="5489138"/>
            <a:ext cx="5307687" cy="1073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ea typeface="Barlow" pitchFamily="34" charset="-122"/>
                <a:cs typeface="Barlow" pitchFamily="34" charset="-120"/>
              </a:rPr>
              <a:t>Critical Policy Change:</a:t>
            </a:r>
            <a:r>
              <a:rPr lang="en-US" sz="1750" dirty="0">
                <a:solidFill>
                  <a:srgbClr val="FFFFFF"/>
                </a:solidFill>
                <a:ea typeface="Barlow" pitchFamily="34" charset="-122"/>
                <a:cs typeface="Barlow" pitchFamily="34" charset="-120"/>
              </a:rPr>
              <a:t> The end of enforcement discretion marks a significant shift in FDA's approach to GLP-1 peptide compounding</a:t>
            </a:r>
            <a:endParaRPr lang="en-US" sz="1750" dirty="0"/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634" y="5209699"/>
            <a:ext cx="2153960" cy="215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3B9E4D-F3FA-9293-9F80-599A11AB42D6}"/>
              </a:ext>
            </a:extLst>
          </p:cNvPr>
          <p:cNvSpPr txBox="1"/>
          <p:nvPr/>
        </p:nvSpPr>
        <p:spPr>
          <a:xfrm>
            <a:off x="485421" y="7805368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  <p:pic>
        <p:nvPicPr>
          <p:cNvPr id="24" name="Graphic 23" descr="Badge Copyright outline">
            <a:extLst>
              <a:ext uri="{FF2B5EF4-FFF2-40B4-BE49-F238E27FC236}">
                <a16:creationId xmlns:a16="http://schemas.microsoft.com/office/drawing/2014/main" id="{632F5844-D06F-5A07-9E98-1F8FB79A0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417" y="7805368"/>
            <a:ext cx="307777" cy="3077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2963" y="674608"/>
            <a:ext cx="9419273" cy="669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Best Practices for Compliance Insight</a:t>
            </a:r>
            <a:endParaRPr lang="en-US" sz="4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507456" y="1704975"/>
            <a:ext cx="9615488" cy="923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250"/>
              </a:lnSpc>
              <a:buNone/>
            </a:pPr>
            <a:r>
              <a:rPr lang="en-US" sz="580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Handling Peptide Questions</a:t>
            </a:r>
            <a:endParaRPr lang="en-US" sz="5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42963" y="2989540"/>
            <a:ext cx="4154210" cy="2547580"/>
          </a:xfrm>
          <a:prstGeom prst="roundRect">
            <a:avLst>
              <a:gd name="adj" fmla="val 14182"/>
            </a:avLst>
          </a:prstGeom>
          <a:solidFill>
            <a:srgbClr val="4950BC"/>
          </a:solidFill>
          <a:ln w="2286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06686" y="3253264"/>
            <a:ext cx="3057406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ea typeface="Spline Sans Bold" pitchFamily="34" charset="-122"/>
                <a:cs typeface="Calibri" panose="020F0502020204030204" pitchFamily="34" charset="0"/>
              </a:rPr>
              <a:t>Verify Regulatory Status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106686" y="3732252"/>
            <a:ext cx="3626763" cy="1541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ea typeface="Barlow" pitchFamily="34" charset="-122"/>
                <a:cs typeface="Barlow" pitchFamily="34" charset="-120"/>
              </a:rPr>
              <a:t>Is it FDA-approved or on the 503A/B Bulks List? Is it a biologic requiring special licensing?  What are the state regulations?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8036" y="2989540"/>
            <a:ext cx="4154210" cy="2547580"/>
          </a:xfrm>
          <a:prstGeom prst="roundRect">
            <a:avLst>
              <a:gd name="adj" fmla="val 14182"/>
            </a:avLst>
          </a:prstGeom>
          <a:solidFill>
            <a:srgbClr val="4950BC"/>
          </a:solidFill>
          <a:ln w="2286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501759" y="3253264"/>
            <a:ext cx="2676287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00" b="1" dirty="0">
                <a:solidFill>
                  <a:srgbClr val="FFFFFF"/>
                </a:solidFill>
                <a:ea typeface="Spline Sans Bold" pitchFamily="34" charset="-122"/>
              </a:rPr>
              <a:t>Confirm Sourcing</a:t>
            </a:r>
          </a:p>
        </p:txBody>
      </p:sp>
      <p:sp>
        <p:nvSpPr>
          <p:cNvPr id="9" name="Text 7"/>
          <p:cNvSpPr/>
          <p:nvPr/>
        </p:nvSpPr>
        <p:spPr>
          <a:xfrm>
            <a:off x="5501759" y="3587830"/>
            <a:ext cx="3626763" cy="1926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FFFFFF"/>
                </a:solidFill>
              </a:rPr>
              <a:t>Ensure APIs are pharmaceutical grade from FDA-registered Supplier.  If from a foreign Supplier the manufacturer is on the FDA Green List</a:t>
            </a:r>
          </a:p>
        </p:txBody>
      </p:sp>
      <p:sp>
        <p:nvSpPr>
          <p:cNvPr id="10" name="Shape 8"/>
          <p:cNvSpPr/>
          <p:nvPr/>
        </p:nvSpPr>
        <p:spPr>
          <a:xfrm>
            <a:off x="9633109" y="2989540"/>
            <a:ext cx="4154210" cy="2547580"/>
          </a:xfrm>
          <a:prstGeom prst="roundRect">
            <a:avLst>
              <a:gd name="adj" fmla="val 14182"/>
            </a:avLst>
          </a:prstGeom>
          <a:solidFill>
            <a:srgbClr val="4950BC"/>
          </a:solidFill>
          <a:ln w="2286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896832" y="3253264"/>
            <a:ext cx="2676287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ea typeface="Spline Sans Bold" pitchFamily="34" charset="-122"/>
              </a:rPr>
              <a:t>Scrutinize Claims</a:t>
            </a:r>
          </a:p>
        </p:txBody>
      </p:sp>
      <p:sp>
        <p:nvSpPr>
          <p:cNvPr id="12" name="Text 10"/>
          <p:cNvSpPr/>
          <p:nvPr/>
        </p:nvSpPr>
        <p:spPr>
          <a:xfrm>
            <a:off x="9896832" y="3732252"/>
            <a:ext cx="3626763" cy="1541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</a:rPr>
              <a:t>Watch for therapeutic claims or marketing that imply human use despite "research use only" disclaimers</a:t>
            </a:r>
          </a:p>
        </p:txBody>
      </p:sp>
      <p:sp>
        <p:nvSpPr>
          <p:cNvPr id="13" name="Shape 11"/>
          <p:cNvSpPr/>
          <p:nvPr/>
        </p:nvSpPr>
        <p:spPr>
          <a:xfrm>
            <a:off x="842963" y="5777984"/>
            <a:ext cx="6351746" cy="1777008"/>
          </a:xfrm>
          <a:prstGeom prst="roundRect">
            <a:avLst>
              <a:gd name="adj" fmla="val 20332"/>
            </a:avLst>
          </a:prstGeom>
          <a:solidFill>
            <a:srgbClr val="4950BC"/>
          </a:solidFill>
          <a:ln w="2286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106686" y="6041707"/>
            <a:ext cx="3422213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00" b="1" dirty="0">
                <a:solidFill>
                  <a:srgbClr val="FFFFFF"/>
                </a:solidFill>
                <a:ea typeface="Spline Sans Bold" pitchFamily="34" charset="-122"/>
              </a:rPr>
              <a:t>Assess Facility Compliance</a:t>
            </a:r>
          </a:p>
        </p:txBody>
      </p:sp>
      <p:sp>
        <p:nvSpPr>
          <p:cNvPr id="15" name="Text 13"/>
          <p:cNvSpPr/>
          <p:nvPr/>
        </p:nvSpPr>
        <p:spPr>
          <a:xfrm>
            <a:off x="1106686" y="6520696"/>
            <a:ext cx="5824299" cy="770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FFFFFF"/>
                </a:solidFill>
              </a:rPr>
              <a:t>Check for proper licensing, recordkeeping, staff training, and adherence to USP standards</a:t>
            </a:r>
          </a:p>
        </p:txBody>
      </p:sp>
      <p:sp>
        <p:nvSpPr>
          <p:cNvPr id="16" name="Shape 14"/>
          <p:cNvSpPr/>
          <p:nvPr/>
        </p:nvSpPr>
        <p:spPr>
          <a:xfrm>
            <a:off x="7435572" y="5777984"/>
            <a:ext cx="6351746" cy="1777008"/>
          </a:xfrm>
          <a:prstGeom prst="roundRect">
            <a:avLst>
              <a:gd name="adj" fmla="val 20332"/>
            </a:avLst>
          </a:prstGeom>
          <a:solidFill>
            <a:srgbClr val="4950BC"/>
          </a:solidFill>
          <a:ln w="2286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699296" y="6041707"/>
            <a:ext cx="2676287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ea typeface="Spline Sans Bold" pitchFamily="34" charset="-122"/>
              </a:rPr>
              <a:t>Educate Providers</a:t>
            </a:r>
          </a:p>
        </p:txBody>
      </p:sp>
      <p:sp>
        <p:nvSpPr>
          <p:cNvPr id="18" name="Text 16"/>
          <p:cNvSpPr/>
          <p:nvPr/>
        </p:nvSpPr>
        <p:spPr>
          <a:xfrm>
            <a:off x="7699296" y="6520696"/>
            <a:ext cx="5824299" cy="770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</a:rPr>
              <a:t>Guide healthcare providers on legal risks of using unapproved peptides and compliant alternatives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FB82B-2031-6D4C-A7D9-D7D8CB44CBD6}"/>
              </a:ext>
            </a:extLst>
          </p:cNvPr>
          <p:cNvSpPr txBox="1"/>
          <p:nvPr/>
        </p:nvSpPr>
        <p:spPr>
          <a:xfrm>
            <a:off x="485421" y="7805368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134433"/>
            <a:ext cx="5404531" cy="417492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40352" y="2312432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360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Illegal Peptide Active Ingredients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623929" y="3272552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Many companies are selling RUO Peptides illegally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623929" y="3889772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RUO products are sold to laboratories, universities and     research organizations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7623928" y="4902041"/>
            <a:ext cx="663660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Alternate routes are DMF which feeds into IND/ANDA/BLA/NDA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623929" y="5519261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The seller is responsible for the end user use</a:t>
            </a:r>
            <a:endParaRPr lang="en-US" sz="1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433EE-4CD2-255B-74ED-7636F5124194}"/>
              </a:ext>
            </a:extLst>
          </p:cNvPr>
          <p:cNvSpPr txBox="1"/>
          <p:nvPr/>
        </p:nvSpPr>
        <p:spPr>
          <a:xfrm>
            <a:off x="485421" y="7805368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  <p:pic>
        <p:nvPicPr>
          <p:cNvPr id="9" name="Graphic 8" descr="Badge Copyright outline">
            <a:extLst>
              <a:ext uri="{FF2B5EF4-FFF2-40B4-BE49-F238E27FC236}">
                <a16:creationId xmlns:a16="http://schemas.microsoft.com/office/drawing/2014/main" id="{1F4E9440-2ECA-6EBA-A6AF-F1D99F48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644" y="7805367"/>
            <a:ext cx="307777" cy="3077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1959" y="453271"/>
            <a:ext cx="556855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F0FC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Visualizing the Risks &amp; Enforcement Impact</a:t>
            </a:r>
            <a:endParaRPr lang="en-US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9" y="1006316"/>
            <a:ext cx="6732746" cy="6732746"/>
          </a:xfrm>
          <a:prstGeom prst="rect">
            <a:avLst/>
          </a:prstGeom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07080" y="1287979"/>
            <a:ext cx="5187946" cy="537821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54026" y="6934850"/>
            <a:ext cx="6732746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Enforcement Action</a:t>
            </a:r>
            <a:r>
              <a:rPr lang="en-US" sz="20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483, Untitled Letter, and Warning Letters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431959" y="8584525"/>
            <a:ext cx="6806089" cy="407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b="1" dirty="0">
                <a:solidFill>
                  <a:srgbClr val="E0E4E6"/>
                </a:solidFill>
                <a:latin typeface="Calibri" panose="020F0502020204030204" pitchFamily="34" charset="0"/>
                <a:ea typeface="Spline Sans Bold" pitchFamily="34" charset="-122"/>
                <a:cs typeface="Calibri" panose="020F0502020204030204" pitchFamily="34" charset="0"/>
              </a:rPr>
              <a:t>1000+</a:t>
            </a:r>
            <a:endParaRPr lang="en-US" sz="3200" dirty="0"/>
          </a:p>
        </p:txBody>
      </p:sp>
      <p:sp>
        <p:nvSpPr>
          <p:cNvPr id="8" name="Text 4"/>
          <p:cNvSpPr/>
          <p:nvPr/>
        </p:nvSpPr>
        <p:spPr>
          <a:xfrm>
            <a:off x="3149203" y="9146024"/>
            <a:ext cx="13716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Calibri" panose="020F0502020204030204" pitchFamily="34" charset="0"/>
                <a:ea typeface="Spline Sans Bold" pitchFamily="34" charset="-122"/>
                <a:cs typeface="Calibri" panose="020F0502020204030204" pitchFamily="34" charset="0"/>
              </a:rPr>
              <a:t>Products Removed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431959" y="9391531"/>
            <a:ext cx="680608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Unapproved peptide products seized or removed from market annually</a:t>
            </a:r>
            <a:endParaRPr lang="en-US" sz="950" dirty="0"/>
          </a:p>
        </p:txBody>
      </p:sp>
      <p:sp>
        <p:nvSpPr>
          <p:cNvPr id="10" name="Text 6"/>
          <p:cNvSpPr/>
          <p:nvPr/>
        </p:nvSpPr>
        <p:spPr>
          <a:xfrm>
            <a:off x="7392353" y="8584525"/>
            <a:ext cx="6806089" cy="407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b="1" dirty="0">
                <a:solidFill>
                  <a:srgbClr val="E0E4E6"/>
                </a:solidFill>
                <a:latin typeface="Calibri" panose="020F0502020204030204" pitchFamily="34" charset="0"/>
                <a:ea typeface="Spline Sans Bold" pitchFamily="34" charset="-122"/>
                <a:cs typeface="Calibri" panose="020F0502020204030204" pitchFamily="34" charset="0"/>
              </a:rPr>
              <a:t>100%</a:t>
            </a:r>
            <a:endParaRPr lang="en-US" sz="3200" dirty="0"/>
          </a:p>
        </p:txBody>
      </p:sp>
      <p:sp>
        <p:nvSpPr>
          <p:cNvPr id="11" name="Text 7"/>
          <p:cNvSpPr/>
          <p:nvPr/>
        </p:nvSpPr>
        <p:spPr>
          <a:xfrm>
            <a:off x="10109597" y="9146024"/>
            <a:ext cx="13716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Calibri" panose="020F0502020204030204" pitchFamily="34" charset="0"/>
                <a:ea typeface="Spline Sans Bold" pitchFamily="34" charset="-122"/>
                <a:cs typeface="Calibri" panose="020F0502020204030204" pitchFamily="34" charset="0"/>
              </a:rPr>
              <a:t>State Reporting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7392353" y="9391531"/>
            <a:ext cx="680608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FDA reporting Compounding Pharmacy findings to state Boards of Pharmacy</a:t>
            </a:r>
            <a:endParaRPr lang="en-US" sz="950" dirty="0"/>
          </a:p>
        </p:txBody>
      </p:sp>
      <p:sp>
        <p:nvSpPr>
          <p:cNvPr id="13" name="Shape 9"/>
          <p:cNvSpPr/>
          <p:nvPr/>
        </p:nvSpPr>
        <p:spPr>
          <a:xfrm>
            <a:off x="431959" y="9727883"/>
            <a:ext cx="13766483" cy="524470"/>
          </a:xfrm>
          <a:prstGeom prst="roundRect">
            <a:avLst>
              <a:gd name="adj" fmla="val 35305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08" y="9918859"/>
            <a:ext cx="154305" cy="12334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32961" y="9882068"/>
            <a:ext cx="13242131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scope of enforcement demonstrates FDA's commitment to eliminating unsafe peptide products from the marketplace</a:t>
            </a:r>
            <a:endParaRPr lang="en-US" sz="9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D34E70-A1AA-FE2F-8009-74BF3E515078}"/>
              </a:ext>
            </a:extLst>
          </p:cNvPr>
          <p:cNvSpPr txBox="1"/>
          <p:nvPr/>
        </p:nvSpPr>
        <p:spPr>
          <a:xfrm>
            <a:off x="485421" y="7805368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  <p:pic>
        <p:nvPicPr>
          <p:cNvPr id="17" name="Graphic 16" descr="Badge Copyright outline">
            <a:extLst>
              <a:ext uri="{FF2B5EF4-FFF2-40B4-BE49-F238E27FC236}">
                <a16:creationId xmlns:a16="http://schemas.microsoft.com/office/drawing/2014/main" id="{22A15D08-307E-2279-1E89-04136E6A1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8070" y="7813119"/>
            <a:ext cx="307777" cy="3077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3359AF-CE14-CFAF-7995-F05BB5531828}"/>
              </a:ext>
            </a:extLst>
          </p:cNvPr>
          <p:cNvSpPr txBox="1"/>
          <p:nvPr/>
        </p:nvSpPr>
        <p:spPr>
          <a:xfrm>
            <a:off x="1089061" y="1109609"/>
            <a:ext cx="1146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Immediate Actions After a 483 or Warning Letter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FB413-1A97-4FF8-A2D9-A675110AD6B0}"/>
              </a:ext>
            </a:extLst>
          </p:cNvPr>
          <p:cNvSpPr txBox="1"/>
          <p:nvPr/>
        </p:nvSpPr>
        <p:spPr>
          <a:xfrm>
            <a:off x="1089061" y="2038583"/>
            <a:ext cx="11753636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Assemble a cross functional team to review the 483 items and brainstorm Corrective And Preventive Actions (CAPA)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Analyze the specific items noted in the 483 </a:t>
            </a:r>
            <a:r>
              <a:rPr lang="en-US" sz="2400" dirty="0" err="1">
                <a:solidFill>
                  <a:schemeClr val="bg1"/>
                </a:solidFill>
              </a:rPr>
              <a:t>ie</a:t>
            </a:r>
            <a:r>
              <a:rPr lang="en-US" sz="2400" dirty="0">
                <a:solidFill>
                  <a:schemeClr val="bg1"/>
                </a:solidFill>
              </a:rPr>
              <a:t> directly named procedures, products, or lots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Look beyond the specific items noted for other related areas or products that could be impacted in the same way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Determine corrective actions for the specific and broader approaches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Determine the preventive actions for both the specific and broader approaches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Set reasonable deadlines for completing each corrective and preventive action (CAPA)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Write the response to send to FDA within 15 business days and be certain to address every sentence in the 483 because FDA chose the wording carefully and will expect a complete response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0D0F61-35D6-C938-40BF-5FB63CF121F6}"/>
              </a:ext>
            </a:extLst>
          </p:cNvPr>
          <p:cNvSpPr txBox="1"/>
          <p:nvPr/>
        </p:nvSpPr>
        <p:spPr>
          <a:xfrm>
            <a:off x="485421" y="7805368"/>
            <a:ext cx="35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Compliance Insight, Inc., 2026</a:t>
            </a:r>
          </a:p>
        </p:txBody>
      </p:sp>
      <p:pic>
        <p:nvPicPr>
          <p:cNvPr id="5" name="Graphic 4" descr="Badge Copyright outline">
            <a:extLst>
              <a:ext uri="{FF2B5EF4-FFF2-40B4-BE49-F238E27FC236}">
                <a16:creationId xmlns:a16="http://schemas.microsoft.com/office/drawing/2014/main" id="{0B68295F-8E41-8AAE-3EF5-EDE86CB81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644" y="7805367"/>
            <a:ext cx="307777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50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947</Words>
  <Application>Microsoft Office PowerPoint</Application>
  <PresentationFormat>Custom</PresentationFormat>
  <Paragraphs>114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Spline Sans Bold</vt:lpstr>
      <vt:lpstr>Spline Sans Light</vt:lpstr>
      <vt:lpstr>Aptos</vt:lpstr>
      <vt:lpstr>Arial</vt:lpstr>
      <vt:lpstr>Barlow</vt:lpstr>
      <vt:lpstr>Calibri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Talisa King</dc:creator>
  <cp:lastModifiedBy>Cynthia Ipach</cp:lastModifiedBy>
  <cp:revision>24</cp:revision>
  <dcterms:created xsi:type="dcterms:W3CDTF">2025-09-05T15:53:36Z</dcterms:created>
  <dcterms:modified xsi:type="dcterms:W3CDTF">2026-02-13T20:36:58Z</dcterms:modified>
</cp:coreProperties>
</file>